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sldIdLst>
    <p:sldId id="257" r:id="rId2"/>
    <p:sldId id="260" r:id="rId3"/>
    <p:sldId id="262" r:id="rId4"/>
    <p:sldId id="265" r:id="rId5"/>
    <p:sldId id="263" r:id="rId6"/>
    <p:sldId id="267" r:id="rId7"/>
    <p:sldId id="261" r:id="rId8"/>
    <p:sldId id="268" r:id="rId9"/>
    <p:sldId id="258" r:id="rId10"/>
    <p:sldId id="256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AEBDFA-FF63-481A-98AB-E3054AEDEB9A}" v="21" dt="2022-09-17T12:58:48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BD662-45F4-4E87-B7F5-FF3E80EDD4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08560FE-6FE6-49C4-8D41-3B9FAA3F50BC}">
      <dgm:prSet/>
      <dgm:spPr/>
      <dgm:t>
        <a:bodyPr/>
        <a:lstStyle/>
        <a:p>
          <a:r>
            <a:rPr lang="en-IN"/>
            <a:t>Regain their market share in the luxury/business hotels category.</a:t>
          </a:r>
          <a:endParaRPr lang="en-US"/>
        </a:p>
      </dgm:t>
    </dgm:pt>
    <dgm:pt modelId="{E6EF590F-BEC2-407F-9125-A3ED723DE6D4}" type="parTrans" cxnId="{37D97FC4-7AED-44A6-B0F2-D57A1BE2936E}">
      <dgm:prSet/>
      <dgm:spPr/>
      <dgm:t>
        <a:bodyPr/>
        <a:lstStyle/>
        <a:p>
          <a:endParaRPr lang="en-US"/>
        </a:p>
      </dgm:t>
    </dgm:pt>
    <dgm:pt modelId="{E608A45E-A8EB-4909-A15D-3C3BBDED2B51}" type="sibTrans" cxnId="{37D97FC4-7AED-44A6-B0F2-D57A1BE2936E}">
      <dgm:prSet/>
      <dgm:spPr/>
      <dgm:t>
        <a:bodyPr/>
        <a:lstStyle/>
        <a:p>
          <a:endParaRPr lang="en-US"/>
        </a:p>
      </dgm:t>
    </dgm:pt>
    <dgm:pt modelId="{EAD579F8-37EB-4E57-9533-F345FC8BD46F}">
      <dgm:prSet/>
      <dgm:spPr/>
      <dgm:t>
        <a:bodyPr/>
        <a:lstStyle/>
        <a:p>
          <a:r>
            <a:rPr lang="en-IN" dirty="0"/>
            <a:t>Understanding the revenue trend by week/month/day</a:t>
          </a:r>
          <a:endParaRPr lang="en-US" dirty="0"/>
        </a:p>
      </dgm:t>
    </dgm:pt>
    <dgm:pt modelId="{69A46A6C-C726-4DBF-A02F-FE4CC28EBED5}" type="parTrans" cxnId="{04CA5D0D-5C5C-4A11-9DA1-39264EC1B6B2}">
      <dgm:prSet/>
      <dgm:spPr/>
      <dgm:t>
        <a:bodyPr/>
        <a:lstStyle/>
        <a:p>
          <a:endParaRPr lang="en-US"/>
        </a:p>
      </dgm:t>
    </dgm:pt>
    <dgm:pt modelId="{76E0E86F-1179-4356-9E96-D32D8E3C2C8D}" type="sibTrans" cxnId="{04CA5D0D-5C5C-4A11-9DA1-39264EC1B6B2}">
      <dgm:prSet/>
      <dgm:spPr/>
      <dgm:t>
        <a:bodyPr/>
        <a:lstStyle/>
        <a:p>
          <a:endParaRPr lang="en-US"/>
        </a:p>
      </dgm:t>
    </dgm:pt>
    <dgm:pt modelId="{EFB2D14D-B892-44CC-9F1B-F01D456B9A5A}">
      <dgm:prSet/>
      <dgm:spPr/>
      <dgm:t>
        <a:bodyPr/>
        <a:lstStyle/>
        <a:p>
          <a:r>
            <a:rPr lang="en-IN" dirty="0"/>
            <a:t>To get insights where business is failing and what can be done to tackle them</a:t>
          </a:r>
          <a:endParaRPr lang="en-US" dirty="0"/>
        </a:p>
      </dgm:t>
    </dgm:pt>
    <dgm:pt modelId="{FAAEF33C-12C4-4DA6-8B5C-7E1F8EF47490}" type="parTrans" cxnId="{9A9ED6A7-E135-4A61-A27E-B1193078D96D}">
      <dgm:prSet/>
      <dgm:spPr/>
      <dgm:t>
        <a:bodyPr/>
        <a:lstStyle/>
        <a:p>
          <a:endParaRPr lang="en-US"/>
        </a:p>
      </dgm:t>
    </dgm:pt>
    <dgm:pt modelId="{3E12B4BE-7727-4ECE-9A4C-D0FCF13936DC}" type="sibTrans" cxnId="{9A9ED6A7-E135-4A61-A27E-B1193078D96D}">
      <dgm:prSet/>
      <dgm:spPr/>
      <dgm:t>
        <a:bodyPr/>
        <a:lstStyle/>
        <a:p>
          <a:endParaRPr lang="en-US"/>
        </a:p>
      </dgm:t>
    </dgm:pt>
    <dgm:pt modelId="{975E9144-5717-422C-9B6F-485EFEAE04F2}" type="pres">
      <dgm:prSet presAssocID="{03DBD662-45F4-4E87-B7F5-FF3E80EDD41E}" presName="root" presStyleCnt="0">
        <dgm:presLayoutVars>
          <dgm:dir/>
          <dgm:resizeHandles val="exact"/>
        </dgm:presLayoutVars>
      </dgm:prSet>
      <dgm:spPr/>
    </dgm:pt>
    <dgm:pt modelId="{D6D02761-200E-4105-8D98-BA8FF873B42B}" type="pres">
      <dgm:prSet presAssocID="{E08560FE-6FE6-49C4-8D41-3B9FAA3F50BC}" presName="compNode" presStyleCnt="0"/>
      <dgm:spPr/>
    </dgm:pt>
    <dgm:pt modelId="{CBE64797-9078-4250-B934-4661576EDCF3}" type="pres">
      <dgm:prSet presAssocID="{E08560FE-6FE6-49C4-8D41-3B9FAA3F50BC}" presName="bgRect" presStyleLbl="bgShp" presStyleIdx="0" presStyleCnt="3"/>
      <dgm:spPr/>
    </dgm:pt>
    <dgm:pt modelId="{B24E5EE0-5095-4E25-ADBC-ECCB57F651CB}" type="pres">
      <dgm:prSet presAssocID="{E08560FE-6FE6-49C4-8D41-3B9FAA3F50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d"/>
        </a:ext>
      </dgm:extLst>
    </dgm:pt>
    <dgm:pt modelId="{8B6DFBCF-3EBE-4955-9A85-3D0DF3F61CBB}" type="pres">
      <dgm:prSet presAssocID="{E08560FE-6FE6-49C4-8D41-3B9FAA3F50BC}" presName="spaceRect" presStyleCnt="0"/>
      <dgm:spPr/>
    </dgm:pt>
    <dgm:pt modelId="{48C28C79-1B8F-4E6B-81B5-D18D95C4DF0E}" type="pres">
      <dgm:prSet presAssocID="{E08560FE-6FE6-49C4-8D41-3B9FAA3F50BC}" presName="parTx" presStyleLbl="revTx" presStyleIdx="0" presStyleCnt="3">
        <dgm:presLayoutVars>
          <dgm:chMax val="0"/>
          <dgm:chPref val="0"/>
        </dgm:presLayoutVars>
      </dgm:prSet>
      <dgm:spPr/>
    </dgm:pt>
    <dgm:pt modelId="{41181195-E0F3-41B1-8FB3-B82A01DFB482}" type="pres">
      <dgm:prSet presAssocID="{E608A45E-A8EB-4909-A15D-3C3BBDED2B51}" presName="sibTrans" presStyleCnt="0"/>
      <dgm:spPr/>
    </dgm:pt>
    <dgm:pt modelId="{4EA4909F-52E9-46AD-8066-BA83CC6F20D4}" type="pres">
      <dgm:prSet presAssocID="{EAD579F8-37EB-4E57-9533-F345FC8BD46F}" presName="compNode" presStyleCnt="0"/>
      <dgm:spPr/>
    </dgm:pt>
    <dgm:pt modelId="{3277C98F-1612-4699-8E16-4D52CD2CFEFB}" type="pres">
      <dgm:prSet presAssocID="{EAD579F8-37EB-4E57-9533-F345FC8BD46F}" presName="bgRect" presStyleLbl="bgShp" presStyleIdx="1" presStyleCnt="3"/>
      <dgm:spPr/>
    </dgm:pt>
    <dgm:pt modelId="{74A90F2D-0E0D-4045-9CEC-CDC8A7AB08FE}" type="pres">
      <dgm:prSet presAssocID="{EAD579F8-37EB-4E57-9533-F345FC8BD4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8DF5F110-77CC-4F6B-95DA-AEB1EF1A7579}" type="pres">
      <dgm:prSet presAssocID="{EAD579F8-37EB-4E57-9533-F345FC8BD46F}" presName="spaceRect" presStyleCnt="0"/>
      <dgm:spPr/>
    </dgm:pt>
    <dgm:pt modelId="{C79FF713-7029-4581-9FCB-FDDB8467DDC2}" type="pres">
      <dgm:prSet presAssocID="{EAD579F8-37EB-4E57-9533-F345FC8BD46F}" presName="parTx" presStyleLbl="revTx" presStyleIdx="1" presStyleCnt="3">
        <dgm:presLayoutVars>
          <dgm:chMax val="0"/>
          <dgm:chPref val="0"/>
        </dgm:presLayoutVars>
      </dgm:prSet>
      <dgm:spPr/>
    </dgm:pt>
    <dgm:pt modelId="{AE8EAD3F-684F-4164-BC59-7DCC678EFFB5}" type="pres">
      <dgm:prSet presAssocID="{76E0E86F-1179-4356-9E96-D32D8E3C2C8D}" presName="sibTrans" presStyleCnt="0"/>
      <dgm:spPr/>
    </dgm:pt>
    <dgm:pt modelId="{2AB714A2-4E67-4BD3-B1E5-0F3E3DBA21D0}" type="pres">
      <dgm:prSet presAssocID="{EFB2D14D-B892-44CC-9F1B-F01D456B9A5A}" presName="compNode" presStyleCnt="0"/>
      <dgm:spPr/>
    </dgm:pt>
    <dgm:pt modelId="{8F0C5735-0B09-4F0A-94AA-E51F04363D8A}" type="pres">
      <dgm:prSet presAssocID="{EFB2D14D-B892-44CC-9F1B-F01D456B9A5A}" presName="bgRect" presStyleLbl="bgShp" presStyleIdx="2" presStyleCnt="3"/>
      <dgm:spPr/>
    </dgm:pt>
    <dgm:pt modelId="{2DFB25E4-DD17-4AF5-936C-5BEEDD8FBD73}" type="pres">
      <dgm:prSet presAssocID="{EFB2D14D-B892-44CC-9F1B-F01D456B9A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8ECB213-272A-4BDD-8864-A22671A42CE5}" type="pres">
      <dgm:prSet presAssocID="{EFB2D14D-B892-44CC-9F1B-F01D456B9A5A}" presName="spaceRect" presStyleCnt="0"/>
      <dgm:spPr/>
    </dgm:pt>
    <dgm:pt modelId="{F4BAC88E-11F6-4D4D-8744-1C9B3E289333}" type="pres">
      <dgm:prSet presAssocID="{EFB2D14D-B892-44CC-9F1B-F01D456B9A5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CA5D0D-5C5C-4A11-9DA1-39264EC1B6B2}" srcId="{03DBD662-45F4-4E87-B7F5-FF3E80EDD41E}" destId="{EAD579F8-37EB-4E57-9533-F345FC8BD46F}" srcOrd="1" destOrd="0" parTransId="{69A46A6C-C726-4DBF-A02F-FE4CC28EBED5}" sibTransId="{76E0E86F-1179-4356-9E96-D32D8E3C2C8D}"/>
    <dgm:cxn modelId="{C4EDFE7B-C4A0-47A2-B9DB-CA471EE5BCAF}" type="presOf" srcId="{EFB2D14D-B892-44CC-9F1B-F01D456B9A5A}" destId="{F4BAC88E-11F6-4D4D-8744-1C9B3E289333}" srcOrd="0" destOrd="0" presId="urn:microsoft.com/office/officeart/2018/2/layout/IconVerticalSolidList"/>
    <dgm:cxn modelId="{CB810D86-B372-4D23-B3DE-A7AEB18FD76B}" type="presOf" srcId="{E08560FE-6FE6-49C4-8D41-3B9FAA3F50BC}" destId="{48C28C79-1B8F-4E6B-81B5-D18D95C4DF0E}" srcOrd="0" destOrd="0" presId="urn:microsoft.com/office/officeart/2018/2/layout/IconVerticalSolidList"/>
    <dgm:cxn modelId="{9A9ED6A7-E135-4A61-A27E-B1193078D96D}" srcId="{03DBD662-45F4-4E87-B7F5-FF3E80EDD41E}" destId="{EFB2D14D-B892-44CC-9F1B-F01D456B9A5A}" srcOrd="2" destOrd="0" parTransId="{FAAEF33C-12C4-4DA6-8B5C-7E1F8EF47490}" sibTransId="{3E12B4BE-7727-4ECE-9A4C-D0FCF13936DC}"/>
    <dgm:cxn modelId="{F39261BA-74E9-4FDB-8D18-6B6F506D6272}" type="presOf" srcId="{EAD579F8-37EB-4E57-9533-F345FC8BD46F}" destId="{C79FF713-7029-4581-9FCB-FDDB8467DDC2}" srcOrd="0" destOrd="0" presId="urn:microsoft.com/office/officeart/2018/2/layout/IconVerticalSolidList"/>
    <dgm:cxn modelId="{37D97FC4-7AED-44A6-B0F2-D57A1BE2936E}" srcId="{03DBD662-45F4-4E87-B7F5-FF3E80EDD41E}" destId="{E08560FE-6FE6-49C4-8D41-3B9FAA3F50BC}" srcOrd="0" destOrd="0" parTransId="{E6EF590F-BEC2-407F-9125-A3ED723DE6D4}" sibTransId="{E608A45E-A8EB-4909-A15D-3C3BBDED2B51}"/>
    <dgm:cxn modelId="{F37910F0-B338-4F7E-AE51-04E00735F9AB}" type="presOf" srcId="{03DBD662-45F4-4E87-B7F5-FF3E80EDD41E}" destId="{975E9144-5717-422C-9B6F-485EFEAE04F2}" srcOrd="0" destOrd="0" presId="urn:microsoft.com/office/officeart/2018/2/layout/IconVerticalSolidList"/>
    <dgm:cxn modelId="{39853646-D608-40D6-9976-D52FBE0292D7}" type="presParOf" srcId="{975E9144-5717-422C-9B6F-485EFEAE04F2}" destId="{D6D02761-200E-4105-8D98-BA8FF873B42B}" srcOrd="0" destOrd="0" presId="urn:microsoft.com/office/officeart/2018/2/layout/IconVerticalSolidList"/>
    <dgm:cxn modelId="{5B626946-A4CF-40BD-A15E-30A3FFBA1420}" type="presParOf" srcId="{D6D02761-200E-4105-8D98-BA8FF873B42B}" destId="{CBE64797-9078-4250-B934-4661576EDCF3}" srcOrd="0" destOrd="0" presId="urn:microsoft.com/office/officeart/2018/2/layout/IconVerticalSolidList"/>
    <dgm:cxn modelId="{1D04A3FE-C5B5-4B73-B2A9-5F63601CE80D}" type="presParOf" srcId="{D6D02761-200E-4105-8D98-BA8FF873B42B}" destId="{B24E5EE0-5095-4E25-ADBC-ECCB57F651CB}" srcOrd="1" destOrd="0" presId="urn:microsoft.com/office/officeart/2018/2/layout/IconVerticalSolidList"/>
    <dgm:cxn modelId="{6005EF11-77B3-4605-8581-9F6653EE3E53}" type="presParOf" srcId="{D6D02761-200E-4105-8D98-BA8FF873B42B}" destId="{8B6DFBCF-3EBE-4955-9A85-3D0DF3F61CBB}" srcOrd="2" destOrd="0" presId="urn:microsoft.com/office/officeart/2018/2/layout/IconVerticalSolidList"/>
    <dgm:cxn modelId="{0ED14BB2-999B-4645-97E3-4167778F6A01}" type="presParOf" srcId="{D6D02761-200E-4105-8D98-BA8FF873B42B}" destId="{48C28C79-1B8F-4E6B-81B5-D18D95C4DF0E}" srcOrd="3" destOrd="0" presId="urn:microsoft.com/office/officeart/2018/2/layout/IconVerticalSolidList"/>
    <dgm:cxn modelId="{00014974-0485-44F3-A6A1-D9BC2C7BFA5B}" type="presParOf" srcId="{975E9144-5717-422C-9B6F-485EFEAE04F2}" destId="{41181195-E0F3-41B1-8FB3-B82A01DFB482}" srcOrd="1" destOrd="0" presId="urn:microsoft.com/office/officeart/2018/2/layout/IconVerticalSolidList"/>
    <dgm:cxn modelId="{5BF8A7DB-759C-41E9-AD4A-5D6495016925}" type="presParOf" srcId="{975E9144-5717-422C-9B6F-485EFEAE04F2}" destId="{4EA4909F-52E9-46AD-8066-BA83CC6F20D4}" srcOrd="2" destOrd="0" presId="urn:microsoft.com/office/officeart/2018/2/layout/IconVerticalSolidList"/>
    <dgm:cxn modelId="{5A7E710C-AC1A-4A30-9397-9E016139D3AC}" type="presParOf" srcId="{4EA4909F-52E9-46AD-8066-BA83CC6F20D4}" destId="{3277C98F-1612-4699-8E16-4D52CD2CFEFB}" srcOrd="0" destOrd="0" presId="urn:microsoft.com/office/officeart/2018/2/layout/IconVerticalSolidList"/>
    <dgm:cxn modelId="{4F23D6F2-1DF5-4DAB-964C-84D5A2AF14FA}" type="presParOf" srcId="{4EA4909F-52E9-46AD-8066-BA83CC6F20D4}" destId="{74A90F2D-0E0D-4045-9CEC-CDC8A7AB08FE}" srcOrd="1" destOrd="0" presId="urn:microsoft.com/office/officeart/2018/2/layout/IconVerticalSolidList"/>
    <dgm:cxn modelId="{DB60CE7C-13E0-4E6B-BA34-0986F34D1C6C}" type="presParOf" srcId="{4EA4909F-52E9-46AD-8066-BA83CC6F20D4}" destId="{8DF5F110-77CC-4F6B-95DA-AEB1EF1A7579}" srcOrd="2" destOrd="0" presId="urn:microsoft.com/office/officeart/2018/2/layout/IconVerticalSolidList"/>
    <dgm:cxn modelId="{C0B7375F-F9F9-47CD-8E6B-23CEA226DE65}" type="presParOf" srcId="{4EA4909F-52E9-46AD-8066-BA83CC6F20D4}" destId="{C79FF713-7029-4581-9FCB-FDDB8467DDC2}" srcOrd="3" destOrd="0" presId="urn:microsoft.com/office/officeart/2018/2/layout/IconVerticalSolidList"/>
    <dgm:cxn modelId="{8A9DB286-4AF6-49AB-9549-742BD02FA83B}" type="presParOf" srcId="{975E9144-5717-422C-9B6F-485EFEAE04F2}" destId="{AE8EAD3F-684F-4164-BC59-7DCC678EFFB5}" srcOrd="3" destOrd="0" presId="urn:microsoft.com/office/officeart/2018/2/layout/IconVerticalSolidList"/>
    <dgm:cxn modelId="{8F82C60F-20A9-47ED-8FE9-4CE17CF77144}" type="presParOf" srcId="{975E9144-5717-422C-9B6F-485EFEAE04F2}" destId="{2AB714A2-4E67-4BD3-B1E5-0F3E3DBA21D0}" srcOrd="4" destOrd="0" presId="urn:microsoft.com/office/officeart/2018/2/layout/IconVerticalSolidList"/>
    <dgm:cxn modelId="{B2F96204-87A6-46B3-A47E-14727621FF78}" type="presParOf" srcId="{2AB714A2-4E67-4BD3-B1E5-0F3E3DBA21D0}" destId="{8F0C5735-0B09-4F0A-94AA-E51F04363D8A}" srcOrd="0" destOrd="0" presId="urn:microsoft.com/office/officeart/2018/2/layout/IconVerticalSolidList"/>
    <dgm:cxn modelId="{0681E9F2-89B1-4A6D-BD85-7FD6995250D9}" type="presParOf" srcId="{2AB714A2-4E67-4BD3-B1E5-0F3E3DBA21D0}" destId="{2DFB25E4-DD17-4AF5-936C-5BEEDD8FBD73}" srcOrd="1" destOrd="0" presId="urn:microsoft.com/office/officeart/2018/2/layout/IconVerticalSolidList"/>
    <dgm:cxn modelId="{4F783B3C-6B7F-42AE-96A4-FC30027C0BE7}" type="presParOf" srcId="{2AB714A2-4E67-4BD3-B1E5-0F3E3DBA21D0}" destId="{C8ECB213-272A-4BDD-8864-A22671A42CE5}" srcOrd="2" destOrd="0" presId="urn:microsoft.com/office/officeart/2018/2/layout/IconVerticalSolidList"/>
    <dgm:cxn modelId="{76B0DE9B-F254-46A2-9568-18471AF7C941}" type="presParOf" srcId="{2AB714A2-4E67-4BD3-B1E5-0F3E3DBA21D0}" destId="{F4BAC88E-11F6-4D4D-8744-1C9B3E2893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64797-9078-4250-B934-4661576EDCF3}">
      <dsp:nvSpPr>
        <dsp:cNvPr id="0" name=""/>
        <dsp:cNvSpPr/>
      </dsp:nvSpPr>
      <dsp:spPr>
        <a:xfrm>
          <a:off x="0" y="491"/>
          <a:ext cx="10820400" cy="1149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4E5EE0-5095-4E25-ADBC-ECCB57F651CB}">
      <dsp:nvSpPr>
        <dsp:cNvPr id="0" name=""/>
        <dsp:cNvSpPr/>
      </dsp:nvSpPr>
      <dsp:spPr>
        <a:xfrm>
          <a:off x="347730" y="259133"/>
          <a:ext cx="632237" cy="6322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28C79-1B8F-4E6B-81B5-D18D95C4DF0E}">
      <dsp:nvSpPr>
        <dsp:cNvPr id="0" name=""/>
        <dsp:cNvSpPr/>
      </dsp:nvSpPr>
      <dsp:spPr>
        <a:xfrm>
          <a:off x="1327699" y="491"/>
          <a:ext cx="9492700" cy="11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58" tIns="121658" rIns="121658" bIns="121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Regain their market share in the luxury/business hotels category.</a:t>
          </a:r>
          <a:endParaRPr lang="en-US" sz="2500" kern="1200"/>
        </a:p>
      </dsp:txBody>
      <dsp:txXfrm>
        <a:off x="1327699" y="491"/>
        <a:ext cx="9492700" cy="1149523"/>
      </dsp:txXfrm>
    </dsp:sp>
    <dsp:sp modelId="{3277C98F-1612-4699-8E16-4D52CD2CFEFB}">
      <dsp:nvSpPr>
        <dsp:cNvPr id="0" name=""/>
        <dsp:cNvSpPr/>
      </dsp:nvSpPr>
      <dsp:spPr>
        <a:xfrm>
          <a:off x="0" y="1437394"/>
          <a:ext cx="10820400" cy="1149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A90F2D-0E0D-4045-9CEC-CDC8A7AB08FE}">
      <dsp:nvSpPr>
        <dsp:cNvPr id="0" name=""/>
        <dsp:cNvSpPr/>
      </dsp:nvSpPr>
      <dsp:spPr>
        <a:xfrm>
          <a:off x="347730" y="1696037"/>
          <a:ext cx="632237" cy="6322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FF713-7029-4581-9FCB-FDDB8467DDC2}">
      <dsp:nvSpPr>
        <dsp:cNvPr id="0" name=""/>
        <dsp:cNvSpPr/>
      </dsp:nvSpPr>
      <dsp:spPr>
        <a:xfrm>
          <a:off x="1327699" y="1437394"/>
          <a:ext cx="9492700" cy="11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58" tIns="121658" rIns="121658" bIns="121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Understanding the revenue trend by week/month/day</a:t>
          </a:r>
          <a:endParaRPr lang="en-US" sz="2500" kern="1200" dirty="0"/>
        </a:p>
      </dsp:txBody>
      <dsp:txXfrm>
        <a:off x="1327699" y="1437394"/>
        <a:ext cx="9492700" cy="1149523"/>
      </dsp:txXfrm>
    </dsp:sp>
    <dsp:sp modelId="{8F0C5735-0B09-4F0A-94AA-E51F04363D8A}">
      <dsp:nvSpPr>
        <dsp:cNvPr id="0" name=""/>
        <dsp:cNvSpPr/>
      </dsp:nvSpPr>
      <dsp:spPr>
        <a:xfrm>
          <a:off x="0" y="2874298"/>
          <a:ext cx="10820400" cy="114952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B25E4-DD17-4AF5-936C-5BEEDD8FBD73}">
      <dsp:nvSpPr>
        <dsp:cNvPr id="0" name=""/>
        <dsp:cNvSpPr/>
      </dsp:nvSpPr>
      <dsp:spPr>
        <a:xfrm>
          <a:off x="347730" y="3132941"/>
          <a:ext cx="632237" cy="6322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BAC88E-11F6-4D4D-8744-1C9B3E289333}">
      <dsp:nvSpPr>
        <dsp:cNvPr id="0" name=""/>
        <dsp:cNvSpPr/>
      </dsp:nvSpPr>
      <dsp:spPr>
        <a:xfrm>
          <a:off x="1327699" y="2874298"/>
          <a:ext cx="9492700" cy="11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58" tIns="121658" rIns="121658" bIns="1216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/>
            <a:t>To get insights where business is failing and what can be done to tackle them</a:t>
          </a:r>
          <a:endParaRPr lang="en-US" sz="2500" kern="1200" dirty="0"/>
        </a:p>
      </dsp:txBody>
      <dsp:txXfrm>
        <a:off x="1327699" y="2874298"/>
        <a:ext cx="9492700" cy="114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590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4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14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147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35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087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59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27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0423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06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1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37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050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6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856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3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82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44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7/19/2025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24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3A98F0C-6126-42A9-A64F-28A1D3B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52" y="1164790"/>
            <a:ext cx="11209194" cy="30909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u="sng" dirty="0"/>
              <a:t>Fortune group of hotels hospitality analysis report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1740D4-774B-4135-B328-F1BD858F1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56121" y="5883214"/>
            <a:ext cx="3835879" cy="851141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u="sng" dirty="0">
                <a:solidFill>
                  <a:schemeClr val="tx1"/>
                </a:solidFill>
              </a:rPr>
              <a:t>Designed and Presented By: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Nikhil K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02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88157-F171-4735-90B2-DC1B7EFFDE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D33F-8C8F-40A9-9C85-4DFDD33FA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DD90C-9E2C-53D5-F47F-602494F31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1" y="103173"/>
            <a:ext cx="11869947" cy="66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0395F-9077-A3E7-3FF4-F12BACDCC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9682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281795"/>
            <a:ext cx="6689921" cy="1040921"/>
          </a:xfrm>
        </p:spPr>
        <p:txBody>
          <a:bodyPr>
            <a:normAutofit/>
          </a:bodyPr>
          <a:lstStyle/>
          <a:p>
            <a:r>
              <a:rPr lang="en-IN" b="1" u="sng" dirty="0"/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CBFA-77FC-4F3C-B081-441E4EAE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1" y="1426234"/>
            <a:ext cx="11809205" cy="4307457"/>
          </a:xfrm>
        </p:spPr>
        <p:txBody>
          <a:bodyPr anchor="ctr">
            <a:normAutofit/>
          </a:bodyPr>
          <a:lstStyle/>
          <a:p>
            <a:r>
              <a:rPr lang="en-US" dirty="0"/>
              <a:t>Fortune Group of Hotels owns multiple five-star hotels across India. They have been in the hospitality industry for the past 20 years. Due to strategic moves from other competitors and ineffective decision-making in management, Fortune Group of Hotels are losing its market share and revenue in the luxury/business hotels category. </a:t>
            </a:r>
          </a:p>
          <a:p>
            <a:r>
              <a:rPr lang="en-US" dirty="0"/>
              <a:t>As a strategic move, the managing director of Fortune Group of Hotels wanted to incorporate “Business and Data Intelligence” to regain their market share and revenue.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27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6DC52020-CB21-45F3-95A6-84239FD88B02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Fortune Group of Hotels</a:t>
            </a:r>
          </a:p>
        </p:txBody>
      </p:sp>
    </p:spTree>
    <p:extLst>
      <p:ext uri="{BB962C8B-B14F-4D97-AF65-F5344CB8AC3E}">
        <p14:creationId xmlns:p14="http://schemas.microsoft.com/office/powerpoint/2010/main" val="3041374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6F515D82-780E-4161-993A-8F5E861950D1}"/>
              </a:ext>
            </a:extLst>
          </p:cNvPr>
          <p:cNvSpPr/>
          <p:nvPr/>
        </p:nvSpPr>
        <p:spPr>
          <a:xfrm rot="2953927">
            <a:off x="2079047" y="705583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4B01C6D-AC25-4B1B-B3BF-6D24D8D9D66D}"/>
              </a:ext>
            </a:extLst>
          </p:cNvPr>
          <p:cNvSpPr/>
          <p:nvPr/>
        </p:nvSpPr>
        <p:spPr>
          <a:xfrm rot="966353">
            <a:off x="4215934" y="1220787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230DF6-EFEE-457B-B066-2EA8E61EC3B5}"/>
              </a:ext>
            </a:extLst>
          </p:cNvPr>
          <p:cNvSpPr/>
          <p:nvPr/>
        </p:nvSpPr>
        <p:spPr>
          <a:xfrm rot="20666905">
            <a:off x="7046150" y="121102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8631E09-0ACA-428B-AFA0-7F72CF35C6AA}"/>
              </a:ext>
            </a:extLst>
          </p:cNvPr>
          <p:cNvSpPr/>
          <p:nvPr/>
        </p:nvSpPr>
        <p:spPr>
          <a:xfrm rot="18838286">
            <a:off x="9041300" y="74050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C52020-CB21-45F3-95A6-84239FD88B02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Fortune Group of Hotels</a:t>
            </a:r>
          </a:p>
        </p:txBody>
      </p:sp>
    </p:spTree>
    <p:extLst>
      <p:ext uri="{BB962C8B-B14F-4D97-AF65-F5344CB8AC3E}">
        <p14:creationId xmlns:p14="http://schemas.microsoft.com/office/powerpoint/2010/main" val="342580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6F515D82-780E-4161-993A-8F5E861950D1}"/>
              </a:ext>
            </a:extLst>
          </p:cNvPr>
          <p:cNvSpPr/>
          <p:nvPr/>
        </p:nvSpPr>
        <p:spPr>
          <a:xfrm rot="2953927">
            <a:off x="3354514" y="746145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4B01C6D-AC25-4B1B-B3BF-6D24D8D9D66D}"/>
              </a:ext>
            </a:extLst>
          </p:cNvPr>
          <p:cNvSpPr/>
          <p:nvPr/>
        </p:nvSpPr>
        <p:spPr>
          <a:xfrm rot="1142905">
            <a:off x="4215934" y="1220787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230DF6-EFEE-457B-B066-2EA8E61EC3B5}"/>
              </a:ext>
            </a:extLst>
          </p:cNvPr>
          <p:cNvSpPr/>
          <p:nvPr/>
        </p:nvSpPr>
        <p:spPr>
          <a:xfrm rot="20250077">
            <a:off x="7046150" y="1211029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8631E09-0ACA-428B-AFA0-7F72CF35C6AA}"/>
              </a:ext>
            </a:extLst>
          </p:cNvPr>
          <p:cNvSpPr/>
          <p:nvPr/>
        </p:nvSpPr>
        <p:spPr>
          <a:xfrm rot="18838286">
            <a:off x="8221469" y="757565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C521-ABA8-4FB0-A293-F346BA5FB41A}"/>
              </a:ext>
            </a:extLst>
          </p:cNvPr>
          <p:cNvSpPr txBox="1"/>
          <p:nvPr/>
        </p:nvSpPr>
        <p:spPr>
          <a:xfrm>
            <a:off x="1623955" y="1226513"/>
            <a:ext cx="15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Bangalore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FE6DC-1E6F-4CFA-ABE3-BC5AE9E1202A}"/>
              </a:ext>
            </a:extLst>
          </p:cNvPr>
          <p:cNvSpPr txBox="1"/>
          <p:nvPr/>
        </p:nvSpPr>
        <p:spPr>
          <a:xfrm>
            <a:off x="3534311" y="1912354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Mumbai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C1500-B438-4A54-9E1C-E2F64BFDDD1D}"/>
              </a:ext>
            </a:extLst>
          </p:cNvPr>
          <p:cNvSpPr txBox="1"/>
          <p:nvPr/>
        </p:nvSpPr>
        <p:spPr>
          <a:xfrm>
            <a:off x="6471915" y="1780392"/>
            <a:ext cx="1643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Hyderabad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19CFA-4B06-4AAC-87C7-ED1892BFBB8E}"/>
              </a:ext>
            </a:extLst>
          </p:cNvPr>
          <p:cNvSpPr txBox="1"/>
          <p:nvPr/>
        </p:nvSpPr>
        <p:spPr>
          <a:xfrm>
            <a:off x="8604885" y="1318727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Delhi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D0444A-976B-4D4B-AFC6-99D9B54EE35E}"/>
              </a:ext>
            </a:extLst>
          </p:cNvPr>
          <p:cNvSpPr/>
          <p:nvPr/>
        </p:nvSpPr>
        <p:spPr>
          <a:xfrm>
            <a:off x="3821987" y="0"/>
            <a:ext cx="4217832" cy="1457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/>
              <a:t>Fortune Group of Hotels</a:t>
            </a:r>
          </a:p>
          <a:p>
            <a:pPr algn="ctr"/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0426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Down 8">
            <a:extLst>
              <a:ext uri="{FF2B5EF4-FFF2-40B4-BE49-F238E27FC236}">
                <a16:creationId xmlns:a16="http://schemas.microsoft.com/office/drawing/2014/main" id="{6F515D82-780E-4161-993A-8F5E861950D1}"/>
              </a:ext>
            </a:extLst>
          </p:cNvPr>
          <p:cNvSpPr/>
          <p:nvPr/>
        </p:nvSpPr>
        <p:spPr>
          <a:xfrm rot="2953927">
            <a:off x="3062038" y="733703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4B01C6D-AC25-4B1B-B3BF-6D24D8D9D66D}"/>
              </a:ext>
            </a:extLst>
          </p:cNvPr>
          <p:cNvSpPr/>
          <p:nvPr/>
        </p:nvSpPr>
        <p:spPr>
          <a:xfrm rot="1142905">
            <a:off x="4293166" y="921951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8230DF6-EFEE-457B-B066-2EA8E61EC3B5}"/>
              </a:ext>
            </a:extLst>
          </p:cNvPr>
          <p:cNvSpPr/>
          <p:nvPr/>
        </p:nvSpPr>
        <p:spPr>
          <a:xfrm rot="20250077">
            <a:off x="6834942" y="959710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8631E09-0ACA-428B-AFA0-7F72CF35C6AA}"/>
              </a:ext>
            </a:extLst>
          </p:cNvPr>
          <p:cNvSpPr/>
          <p:nvPr/>
        </p:nvSpPr>
        <p:spPr>
          <a:xfrm rot="18838286">
            <a:off x="7968828" y="520976"/>
            <a:ext cx="359595" cy="6575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77C521-ABA8-4FB0-A293-F346BA5FB41A}"/>
              </a:ext>
            </a:extLst>
          </p:cNvPr>
          <p:cNvSpPr txBox="1"/>
          <p:nvPr/>
        </p:nvSpPr>
        <p:spPr>
          <a:xfrm>
            <a:off x="1331479" y="1371081"/>
            <a:ext cx="154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Bangalore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FE6DC-1E6F-4CFA-ABE3-BC5AE9E1202A}"/>
              </a:ext>
            </a:extLst>
          </p:cNvPr>
          <p:cNvSpPr txBox="1"/>
          <p:nvPr/>
        </p:nvSpPr>
        <p:spPr>
          <a:xfrm>
            <a:off x="3620101" y="1634262"/>
            <a:ext cx="13227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Mumbai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C1500-B438-4A54-9E1C-E2F64BFDDD1D}"/>
              </a:ext>
            </a:extLst>
          </p:cNvPr>
          <p:cNvSpPr txBox="1"/>
          <p:nvPr/>
        </p:nvSpPr>
        <p:spPr>
          <a:xfrm>
            <a:off x="6195847" y="1604497"/>
            <a:ext cx="1643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Hyderabad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D19CFA-4B06-4AAC-87C7-ED1892BFBB8E}"/>
              </a:ext>
            </a:extLst>
          </p:cNvPr>
          <p:cNvSpPr txBox="1"/>
          <p:nvPr/>
        </p:nvSpPr>
        <p:spPr>
          <a:xfrm>
            <a:off x="8379675" y="909416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/>
              <a:t>Delhi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CD0444A-976B-4D4B-AFC6-99D9B54EE35E}"/>
              </a:ext>
            </a:extLst>
          </p:cNvPr>
          <p:cNvSpPr/>
          <p:nvPr/>
        </p:nvSpPr>
        <p:spPr>
          <a:xfrm>
            <a:off x="3821987" y="207698"/>
            <a:ext cx="4017195" cy="729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Fortune Group of Hotels</a:t>
            </a:r>
          </a:p>
          <a:p>
            <a:pPr algn="ctr"/>
            <a:endParaRPr lang="en-IN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82746-5015-48D8-B38E-F1D85736F9F8}"/>
              </a:ext>
            </a:extLst>
          </p:cNvPr>
          <p:cNvSpPr txBox="1"/>
          <p:nvPr/>
        </p:nvSpPr>
        <p:spPr>
          <a:xfrm>
            <a:off x="3285370" y="2095927"/>
            <a:ext cx="210620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Fortune Bay</a:t>
            </a:r>
          </a:p>
          <a:p>
            <a:pPr algn="ctr"/>
            <a:r>
              <a:rPr lang="en-IN" b="1" dirty="0"/>
              <a:t>Fortune Blu</a:t>
            </a:r>
          </a:p>
          <a:p>
            <a:pPr algn="ctr"/>
            <a:r>
              <a:rPr lang="en-IN" b="1" dirty="0"/>
              <a:t>Fortune City</a:t>
            </a:r>
          </a:p>
          <a:p>
            <a:pPr algn="ctr"/>
            <a:r>
              <a:rPr lang="en-IN" b="1" dirty="0"/>
              <a:t>Fortune Exotica</a:t>
            </a:r>
          </a:p>
          <a:p>
            <a:pPr algn="ctr"/>
            <a:r>
              <a:rPr lang="en-IN" b="1" dirty="0"/>
              <a:t>Fortune Grands</a:t>
            </a:r>
          </a:p>
          <a:p>
            <a:pPr algn="ctr"/>
            <a:r>
              <a:rPr lang="en-IN" b="1" dirty="0"/>
              <a:t>Fortune Palace</a:t>
            </a:r>
          </a:p>
          <a:p>
            <a:pPr algn="ctr"/>
            <a:r>
              <a:rPr lang="en-IN" b="1" dirty="0"/>
              <a:t>Fortune Seasons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458C6F-01F5-435B-BE23-C5B411CBFBA5}"/>
              </a:ext>
            </a:extLst>
          </p:cNvPr>
          <p:cNvSpPr txBox="1"/>
          <p:nvPr/>
        </p:nvSpPr>
        <p:spPr>
          <a:xfrm>
            <a:off x="980357" y="1921595"/>
            <a:ext cx="189507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Fortune Bay</a:t>
            </a:r>
          </a:p>
          <a:p>
            <a:pPr algn="ctr"/>
            <a:r>
              <a:rPr lang="en-IN" b="1" dirty="0"/>
              <a:t>Fortune Blu</a:t>
            </a:r>
          </a:p>
          <a:p>
            <a:pPr algn="ctr"/>
            <a:r>
              <a:rPr lang="en-IN" b="1" dirty="0"/>
              <a:t>Fortune City</a:t>
            </a:r>
          </a:p>
          <a:p>
            <a:pPr algn="ctr"/>
            <a:r>
              <a:rPr lang="en-IN" b="1" dirty="0"/>
              <a:t>Fortune Exotica</a:t>
            </a:r>
          </a:p>
          <a:p>
            <a:pPr algn="ctr"/>
            <a:r>
              <a:rPr lang="en-IN" b="1" dirty="0"/>
              <a:t>Fortune Grands</a:t>
            </a:r>
          </a:p>
          <a:p>
            <a:pPr algn="ctr"/>
            <a:r>
              <a:rPr lang="en-IN" b="1" dirty="0"/>
              <a:t>Fortune Palace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6DA8F1-489A-4861-9460-6C2863C3F1C7}"/>
              </a:ext>
            </a:extLst>
          </p:cNvPr>
          <p:cNvSpPr txBox="1"/>
          <p:nvPr/>
        </p:nvSpPr>
        <p:spPr>
          <a:xfrm>
            <a:off x="8842595" y="1357263"/>
            <a:ext cx="1883850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Fortune Bay</a:t>
            </a:r>
          </a:p>
          <a:p>
            <a:pPr algn="ctr"/>
            <a:r>
              <a:rPr lang="en-IN" b="1" dirty="0"/>
              <a:t>Fortune Blu</a:t>
            </a:r>
          </a:p>
          <a:p>
            <a:pPr algn="ctr"/>
            <a:r>
              <a:rPr lang="en-IN" b="1" dirty="0"/>
              <a:t>Fortune City</a:t>
            </a:r>
          </a:p>
          <a:p>
            <a:pPr algn="ctr"/>
            <a:r>
              <a:rPr lang="en-IN" b="1" dirty="0"/>
              <a:t>Fortune Grands</a:t>
            </a:r>
          </a:p>
          <a:p>
            <a:pPr algn="ctr"/>
            <a:r>
              <a:rPr lang="en-IN" b="1" dirty="0"/>
              <a:t>Fortune Palace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A3A20-0C29-4003-877D-105AB2A74A5D}"/>
              </a:ext>
            </a:extLst>
          </p:cNvPr>
          <p:cNvSpPr txBox="1"/>
          <p:nvPr/>
        </p:nvSpPr>
        <p:spPr>
          <a:xfrm>
            <a:off x="6253554" y="2149753"/>
            <a:ext cx="1895071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Fortune Bay</a:t>
            </a:r>
          </a:p>
          <a:p>
            <a:pPr algn="ctr"/>
            <a:r>
              <a:rPr lang="en-IN" b="1" dirty="0"/>
              <a:t>Fortune Blu</a:t>
            </a:r>
          </a:p>
          <a:p>
            <a:pPr algn="ctr"/>
            <a:r>
              <a:rPr lang="en-IN" b="1" dirty="0"/>
              <a:t>Fortune City</a:t>
            </a:r>
          </a:p>
          <a:p>
            <a:pPr algn="ctr"/>
            <a:r>
              <a:rPr lang="en-IN" b="1" dirty="0"/>
              <a:t>Fortune Exotica</a:t>
            </a:r>
          </a:p>
          <a:p>
            <a:pPr algn="ctr"/>
            <a:r>
              <a:rPr lang="en-IN" b="1" dirty="0"/>
              <a:t>Fortune Grands</a:t>
            </a:r>
          </a:p>
          <a:p>
            <a:pPr algn="ctr"/>
            <a:r>
              <a:rPr lang="en-IN" b="1" dirty="0"/>
              <a:t>Fortune Palace</a:t>
            </a:r>
          </a:p>
        </p:txBody>
      </p:sp>
    </p:spTree>
    <p:extLst>
      <p:ext uri="{BB962C8B-B14F-4D97-AF65-F5344CB8AC3E}">
        <p14:creationId xmlns:p14="http://schemas.microsoft.com/office/powerpoint/2010/main" val="36459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6339"/>
            <a:ext cx="4786882" cy="2536166"/>
          </a:xfrm>
        </p:spPr>
        <p:txBody>
          <a:bodyPr>
            <a:normAutofit/>
          </a:bodyPr>
          <a:lstStyle/>
          <a:p>
            <a:pPr algn="r"/>
            <a:r>
              <a:rPr lang="en-IN" b="1" u="sng" dirty="0"/>
              <a:t>Dataset Details: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CCBFA-77FC-4F3C-B081-441E4EAE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414" y="1251183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We are provided 3 moths booking details  data of all the Fortune Group of  hotels.</a:t>
            </a:r>
          </a:p>
          <a:p>
            <a:r>
              <a:rPr lang="en-IN" dirty="0">
                <a:solidFill>
                  <a:schemeClr val="tx1"/>
                </a:solidFill>
              </a:rPr>
              <a:t>Dataset contains 5 excel files.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Date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Hotels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Rooms</a:t>
            </a:r>
          </a:p>
          <a:p>
            <a:pPr lvl="1"/>
            <a:r>
              <a:rPr lang="en-IN" dirty="0">
                <a:solidFill>
                  <a:schemeClr val="tx1"/>
                </a:solidFill>
              </a:rPr>
              <a:t>Aggregated</a:t>
            </a:r>
            <a:r>
              <a:rPr lang="en-IN" dirty="0"/>
              <a:t>_ </a:t>
            </a:r>
            <a:r>
              <a:rPr lang="en-IN" dirty="0" err="1"/>
              <a:t>Fact</a:t>
            </a:r>
            <a:r>
              <a:rPr lang="en-IN" dirty="0" err="1">
                <a:solidFill>
                  <a:schemeClr val="tx1"/>
                </a:solidFill>
              </a:rPr>
              <a:t>_bookings</a:t>
            </a:r>
            <a:endParaRPr lang="en-IN" dirty="0">
              <a:solidFill>
                <a:schemeClr val="tx1"/>
              </a:solidFill>
            </a:endParaRPr>
          </a:p>
          <a:p>
            <a:pPr lvl="1"/>
            <a:r>
              <a:rPr lang="en-IN" dirty="0" err="1">
                <a:solidFill>
                  <a:schemeClr val="tx1"/>
                </a:solidFill>
              </a:rPr>
              <a:t>Fact_bookings</a:t>
            </a:r>
            <a:endParaRPr lang="en-IN" dirty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61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2881-76FD-4E46-9401-4FE10F6BE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Expected outcome after this analysis?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395B8FF6-F0C2-3C6A-485B-F88CA38395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94759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1580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D73E59-89E7-4A40-BC50-152A0775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16441"/>
            <a:ext cx="10353762" cy="970450"/>
          </a:xfrm>
        </p:spPr>
        <p:txBody>
          <a:bodyPr/>
          <a:lstStyle/>
          <a:p>
            <a:r>
              <a:rPr lang="en-IN" b="1" u="sng" dirty="0"/>
              <a:t>Data Model: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88825E-D470-4DBA-732A-AB414C09E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8" y="1420483"/>
            <a:ext cx="10353761" cy="5256362"/>
          </a:xfrm>
        </p:spPr>
      </p:pic>
    </p:spTree>
    <p:extLst>
      <p:ext uri="{BB962C8B-B14F-4D97-AF65-F5344CB8AC3E}">
        <p14:creationId xmlns:p14="http://schemas.microsoft.com/office/powerpoint/2010/main" val="200730510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374</TotalTime>
  <Words>258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Fortune group of hotels hospitality analysis report</vt:lpstr>
      <vt:lpstr>Problem statement:</vt:lpstr>
      <vt:lpstr>PowerPoint Presentation</vt:lpstr>
      <vt:lpstr>PowerPoint Presentation</vt:lpstr>
      <vt:lpstr>PowerPoint Presentation</vt:lpstr>
      <vt:lpstr>PowerPoint Presentation</vt:lpstr>
      <vt:lpstr>Dataset Details:</vt:lpstr>
      <vt:lpstr>Expected outcome after this analysis?</vt:lpstr>
      <vt:lpstr>Data Model: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S</dc:creator>
  <cp:lastModifiedBy>Nikhil Karaka</cp:lastModifiedBy>
  <cp:revision>5</cp:revision>
  <dcterms:created xsi:type="dcterms:W3CDTF">2022-09-16T13:01:48Z</dcterms:created>
  <dcterms:modified xsi:type="dcterms:W3CDTF">2025-07-19T12:35:17Z</dcterms:modified>
</cp:coreProperties>
</file>